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33257" y="1866767"/>
            <a:ext cx="8325485" cy="18079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000" b="1">
                <a:solidFill>
                  <a:srgbClr val="43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现代服务产业课程</a:t>
            </a:r>
            <a:endParaRPr lang="en-US" sz="5000" b="1">
              <a:solidFill>
                <a:srgbClr val="43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379851" y="3873151"/>
            <a:ext cx="5432393" cy="594646"/>
          </a:xfrm>
          <a:prstGeom prst="rect">
            <a:avLst/>
          </a:prstGeom>
          <a:solidFill>
            <a:srgbClr val="FFEEBC">
              <a:alpha val="10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6006179" y="3970401"/>
            <a:ext cx="2791778" cy="4001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 fontScale="80000"/>
          </a:bodyPr>
          <a:lstStyle/>
          <a:p>
            <a:pPr marL="228600" algn="ctr">
              <a:lnSpc>
                <a:spcPct val="80000"/>
              </a:lnSpc>
            </a:pPr>
            <a:r>
              <a:rPr 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200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12229" y="3970401"/>
            <a:ext cx="2791778" cy="4001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 fontScale="80000"/>
          </a:bodyPr>
          <a:lstStyle/>
          <a:p>
            <a:pPr marL="228600" algn="ctr">
              <a:lnSpc>
                <a:spcPct val="80000"/>
              </a:lnSpc>
            </a:pPr>
            <a:r>
              <a:rPr 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200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800" y="107315"/>
            <a:ext cx="4244340" cy="40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80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80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其“智慧国”战略通过整合政务、交通、医疗数据平台，提供高效公共服务，值得西藏在智慧旅游、政务数字化中参考。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1146" r="11146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1377" r="21377"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873" r="11873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国际现代服务业经验借鉴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新加坡智慧城市服务模式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企业与学校联合培养机制可应用于西藏酒店管理、藏药研发等领域，实现技能培训与产业需求无缝对接。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德国职业教育双元制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从便利店到养老服务均建立标准化流程，西藏可借鉴其细节管理经验，提升旅游接待、文化传播等服务的专业度与用户体验。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日本精细化服务标准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088617"/>
            <a:ext cx="5517268" cy="28936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000">
                <a:solidFill>
                  <a:srgbClr val="43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现代服务产业的就业机会</a:t>
            </a:r>
            <a:endParaRPr lang="en-US" sz="5000">
              <a:solidFill>
                <a:srgbClr val="43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79191" y="1523331"/>
            <a:ext cx="5083851" cy="48776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7248" y="1257891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数字化运营与管理人才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7248" y="1880614"/>
            <a:ext cx="5034045" cy="109889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随着服务业数字化转型加速，电商运营、数据分析、客户关系管理等岗位需求激增，需掌握Python基础、SQL查询、用户画像分析等技能。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7248" y="3016753"/>
            <a:ext cx="5034045" cy="558203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高端文旅服务专业人才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7248" y="3593046"/>
            <a:ext cx="5034045" cy="12223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西藏文旅产业升级催生双语导游、文化体验设计师等职位，要求具备藏汉双语能力、非物质文化遗产知识及活动策划经验。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7248" y="4647635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健康管理与康养服务专员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7248" y="5264650"/>
            <a:ext cx="5034045" cy="119203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老龄化社会背景下，健康评估师、温泉疗愈顾问等新兴职业涌现，需持有营养师资格证并熟悉高原特色康养方案。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热门岗位与技能要求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9144095" y="2311241"/>
            <a:ext cx="41815" cy="41148"/>
          </a:xfrm>
          <a:prstGeom prst="ellipse">
            <a:avLst/>
          </a:prstGeom>
          <a:solidFill>
            <a:srgbClr val="E9E9E9">
              <a:alpha val="100000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2312276"/>
            <a:ext cx="6862887" cy="3143250"/>
            <a:chOff x="0" y="2312276"/>
            <a:chExt cx="6862887" cy="3143250"/>
          </a:xfrm>
        </p:grpSpPr>
        <p:sp>
          <p:nvSpPr>
            <p:cNvPr id="3" name="AutoShape 3"/>
            <p:cNvSpPr/>
            <p:nvPr/>
          </p:nvSpPr>
          <p:spPr>
            <a:xfrm>
              <a:off x="0" y="2312276"/>
              <a:ext cx="5391969" cy="314325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719637" y="2312276"/>
              <a:ext cx="3143250" cy="314325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30691" y="1447065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开发冰川徒步向导、观星旅游策划等细分岗位，结合生态保护知识培训，打造差异化服务竞争力。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 rot="10800000">
            <a:off x="7058808" y="372478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9103272">
            <a:off x="6575971" y="212614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8905300" flipV="1">
            <a:off x="6576947" y="5374256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452351" y="5297792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培养精通尼泊尔语/英语的跨境物流协调员、关税政策咨询师，强化国际贸易规则与跨境电商平台操作培训。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11312" y="3381201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培育唐卡数字化设计师、藏药文创IP运营等复合型人才，需融合传统工艺与现代设计软件应用能力。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30691" y="1143824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高原生态旅游服务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11312" y="3119263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藏文化创意产品开发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52351" y="5007126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边境贸易服务优化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3535" y="2528436"/>
            <a:ext cx="5742466" cy="271092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立足西藏独特的自然文化资源，重点开发具有地域特色的现代服务业就业路径，实现人才本地化与产业升级的双赢。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西藏特色服务业就业方向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22" y="154889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互联网+特色服务模式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0022" y="2035241"/>
            <a:ext cx="10882612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搭建西藏非遗手工艺直播电商平台，整合农牧区手艺人资源，通过短视频内容营销实现产品溢价。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开发高原定制旅行SaaS系统，提供个性化路线规划、应急医疗联动等一站式智能服务解决方案。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0022" y="319912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绿色低碳服务创新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0022" y="3685475"/>
            <a:ext cx="1085505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创立高海拔地区新能源车辆租赁服务，配套光伏充电站建设，解决景区环保出行痛点。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设计“零废弃”民宿运营方案，引入牦牛粪再生燃料技术，形成可复制的生态住宿品牌标准。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0022" y="484936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智慧农牧业服务延伸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0022" y="5335709"/>
            <a:ext cx="10827488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推出藏区牧场物联网监测服务，通过无人机巡牧+大数据分析优化牦牛养殖效益。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建立青稞精深加工体验工坊，结合AR技术展示传统酿造工艺，开发研学旅游衍生收益链。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新业态下的创业机会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088617"/>
            <a:ext cx="5517268" cy="28936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000">
                <a:solidFill>
                  <a:srgbClr val="43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现代服务产业的核心技能培养</a:t>
            </a:r>
            <a:endParaRPr lang="en-US" sz="5000">
              <a:solidFill>
                <a:srgbClr val="43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服务管理与客户关系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4609099"/>
            <a:ext cx="11109158" cy="199019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768509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服务管理的核心在于精准识别客户需求，通过市场调研、客户反馈和行为数据分析，制定个性化服务方案，提升客户满意度和忠诚度。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506217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客户需求分析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9769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服务流程优化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6784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投诉与危机处理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59984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运用标准化和精益管理方法，优化服务流程，减少冗余环节，提高服务效率和质量，确保服务交付的一致性和可靠性。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30135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建立完善的投诉响应机制和危机管理预案，快速解决客户问题，避免负面口碑扩散，同时通过复盘改进服务漏洞。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4909" y="1907184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大数据分析与决策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8034635" y="1906360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AI智能客服系统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34909" y="2402205"/>
            <a:ext cx="3648075" cy="14377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通过收集和分析客户行为数据、消费偏好等，挖掘潜在商业价值，为服务设计、营销策略和资源分配提供数据驱动的决策支持。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34635" y="2402205"/>
            <a:ext cx="3648075" cy="1389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部署人工智能客服（如Chatbot）处理高频咨询问题，降低人力成本，同时结合自然语言处理技术提升交互体验，实现24/7服务覆盖。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数字化工具应用（如大数据、AI）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4909" y="4442458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自动化运营管理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4909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利用RPA（机器人流程自动化）技术完成重复性任务（如订单处理、报表生成），释放人力资源专注于高附加值服务环节。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4635" y="4441633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数字化营销工具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034635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整合社交媒体、SEO、精准广告投放等数字化营销手段，扩大服务品牌影响力，并通过用户画像实现精准触达和转化。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71754" y="1456718"/>
            <a:ext cx="3177621" cy="2383216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71754" y="4003244"/>
            <a:ext cx="3177621" cy="2383216"/>
          </a:xfrm>
          <a:prstGeom prst="round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跨文化沟通与语言能力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多语言服务能力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掌握英语、藏语及普通话等多语言技能，满足不同地区客户需求，尤其在旅游、外贸等涉外服务场景中提升竞争力。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国际商务沟通技巧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通过案例模拟和实战训练，掌握跨文化谈判、邮件撰写和会议表达技巧，提升在国际合作中的专业度和信任度。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文化敏感度培养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学习不同地区的文化习俗、宗教信仰和商务礼仪，避免因文化差异引发误解，确保服务内容符合客户文化背景和价值观。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088617"/>
            <a:ext cx="5517268" cy="28936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000">
                <a:solidFill>
                  <a:srgbClr val="43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现代服务产业的创业路径</a:t>
            </a:r>
            <a:endParaRPr lang="en-US" sz="5000">
              <a:solidFill>
                <a:srgbClr val="43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3032" y="303028"/>
            <a:ext cx="11865936" cy="6251944"/>
          </a:xfrm>
          <a:prstGeom prst="rect">
            <a:avLst/>
          </a:prstGeom>
          <a:solidFill>
            <a:srgbClr val="FFFFFF">
              <a:alpha val="100000"/>
            </a:srgbClr>
          </a:solidFill>
          <a:ln w="38100">
            <a:solidFill>
              <a:srgbClr val="FFD55D">
                <a:alpha val="100000"/>
              </a:srgb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5550232" y="687306"/>
            <a:ext cx="5464151" cy="5483387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现代服务产业概述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现代服务产业的市场需求分析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现代服务产业的就业机会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现代服务产业的核心技能培养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现代服务产业的创业路径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案例分析与实践指导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77617" y="1730562"/>
            <a:ext cx="3813883" cy="12543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6825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6825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78706" y="2984922"/>
            <a:ext cx="2211705" cy="7200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33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52171" y="5001441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4952171" y="3360978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4952171" y="1709404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1457" y="1623215"/>
            <a:ext cx="3722789" cy="43844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商业模式设计与创新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56445" y="1778460"/>
            <a:ext cx="811530" cy="48196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56445" y="3430034"/>
            <a:ext cx="811530" cy="48196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56445" y="5070497"/>
            <a:ext cx="811530" cy="48196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63333" y="1472224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差异化竞争策略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63333" y="1898621"/>
            <a:ext cx="5737199" cy="102143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通过挖掘西藏特色文化资源和地理优势，开发具有地域特色的现代服务产品（如藏文化主题民宿、高原生态旅游服务），避免同质化竞争，提升市场竞争力。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3333" y="3147431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数字化赋能转型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763333" y="3573828"/>
            <a:ext cx="5737199" cy="11066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利用电商平台、短视频直播等新媒体工具，构建线上线下一体化服务体系，例如搭建西藏特产供应链直播基地，突破地域限制拓宽客源。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63333" y="4756646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轻资产运营模式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63333" y="5183044"/>
            <a:ext cx="5737199" cy="11678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优先发展知识密集型服务（如藏汉双语翻译、非遗手工艺培训），降低固定资产投入，通过标准化服务流程实现快速复制扩张。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30295" y="-1017757"/>
            <a:ext cx="9477377" cy="9477377"/>
          </a:xfrm>
          <a:prstGeom prst="ellipse">
            <a:avLst/>
          </a:prstGeom>
          <a:solidFill>
            <a:schemeClr val="accent2">
              <a:alpha val="19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81683" y="329421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682406" y="1587331"/>
            <a:ext cx="4267200" cy="4267200"/>
          </a:xfrm>
          <a:prstGeom prst="ellipse">
            <a:avLst/>
          </a:prstGeom>
          <a:solidFill>
            <a:schemeClr val="accent2">
              <a:alpha val="29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20359" y="3294211"/>
            <a:ext cx="800044" cy="862118"/>
          </a:xfrm>
          <a:prstGeom prst="rightArrow">
            <a:avLst/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</p:sp>
      <p:sp>
        <p:nvSpPr>
          <p:cNvPr id="6" name="TextBox 6"/>
          <p:cNvSpPr txBox="1"/>
          <p:nvPr/>
        </p:nvSpPr>
        <p:spPr>
          <a:xfrm>
            <a:off x="1471170" y="1787279"/>
            <a:ext cx="4624830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关注"西藏高校毕业生创业补贴"等政策，申请最高50万元的创业担保贷款及3年场地租金减免，降低初期运营成本。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1170" y="5162560"/>
            <a:ext cx="4624830" cy="10001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加入西藏旅游协会、农牧产品流通协会等组织，共享行业数据库与客户资源，例如通过协会渠道对接区外高端酒店藏式SPA服务订单。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993848" y="1898772"/>
            <a:ext cx="3644317" cy="364431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8223571" y="2641548"/>
            <a:ext cx="3184870" cy="2158766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西藏各级政府为大学生创业提供"政策包"支持，创业者需系统性整合资金、技术、市场等要素，形成资源协同效应。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7036" y="158733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693146" y="1783441"/>
            <a:ext cx="461221" cy="4612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</a:path>
              <a:path w="304800" h="304800">
                <a:moveTo>
                  <a:pt x="99060" y="137160"/>
                </a:moveTo>
                <a:cubicBezTo>
                  <a:pt x="111681" y="137160"/>
                  <a:pt x="121920" y="126921"/>
                  <a:pt x="121920" y="114300"/>
                </a:cubicBezTo>
                <a:cubicBezTo>
                  <a:pt x="121920" y="101679"/>
                  <a:pt x="111681" y="91440"/>
                  <a:pt x="99060" y="91440"/>
                </a:cubicBezTo>
                <a:lnTo>
                  <a:pt x="99060" y="91440"/>
                </a:lnTo>
                <a:cubicBezTo>
                  <a:pt x="86439" y="91440"/>
                  <a:pt x="76200" y="101679"/>
                  <a:pt x="76200" y="114300"/>
                </a:cubicBezTo>
                <a:cubicBezTo>
                  <a:pt x="76200" y="126921"/>
                  <a:pt x="86439" y="137160"/>
                  <a:pt x="99060" y="137160"/>
                </a:cubicBezTo>
                <a:lnTo>
                  <a:pt x="99060" y="137160"/>
                </a:lnTo>
                <a:close/>
              </a:path>
              <a:path w="304800" h="304800">
                <a:moveTo>
                  <a:pt x="205740" y="137160"/>
                </a:moveTo>
                <a:cubicBezTo>
                  <a:pt x="218361" y="137160"/>
                  <a:pt x="228600" y="126921"/>
                  <a:pt x="228600" y="114300"/>
                </a:cubicBezTo>
                <a:cubicBezTo>
                  <a:pt x="228600" y="101679"/>
                  <a:pt x="218361" y="91440"/>
                  <a:pt x="205740" y="91440"/>
                </a:cubicBezTo>
                <a:lnTo>
                  <a:pt x="205740" y="91440"/>
                </a:lnTo>
                <a:cubicBezTo>
                  <a:pt x="193119" y="91440"/>
                  <a:pt x="182880" y="101679"/>
                  <a:pt x="182880" y="114300"/>
                </a:cubicBezTo>
                <a:cubicBezTo>
                  <a:pt x="182880" y="126921"/>
                  <a:pt x="193119" y="137160"/>
                  <a:pt x="205740" y="137160"/>
                </a:cubicBezTo>
                <a:lnTo>
                  <a:pt x="205740" y="137160"/>
                </a:lnTo>
                <a:close/>
              </a:path>
              <a:path w="304800" h="304800">
                <a:moveTo>
                  <a:pt x="238658" y="182880"/>
                </a:moveTo>
                <a:lnTo>
                  <a:pt x="66142" y="182880"/>
                </a:lnTo>
                <a:cubicBezTo>
                  <a:pt x="79038" y="218770"/>
                  <a:pt x="112776" y="243973"/>
                  <a:pt x="152400" y="243973"/>
                </a:cubicBezTo>
                <a:cubicBezTo>
                  <a:pt x="192024" y="243973"/>
                  <a:pt x="225762" y="218770"/>
                  <a:pt x="238458" y="183518"/>
                </a:cubicBezTo>
                <a:lnTo>
                  <a:pt x="238658" y="18288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1122283" y="3534910"/>
            <a:ext cx="372041" cy="37204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</a:path>
              <a:path w="304800" h="304800"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497036" y="500109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708042" y="5212097"/>
            <a:ext cx="431428" cy="431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2444" y="162220"/>
                </a:moveTo>
                <a:cubicBezTo>
                  <a:pt x="202444" y="162220"/>
                  <a:pt x="207007" y="100841"/>
                  <a:pt x="150752" y="93840"/>
                </a:cubicBezTo>
                <a:cubicBezTo>
                  <a:pt x="102537" y="88916"/>
                  <a:pt x="87868" y="133721"/>
                  <a:pt x="87868" y="133721"/>
                </a:cubicBezTo>
                <a:cubicBezTo>
                  <a:pt x="87868" y="133721"/>
                  <a:pt x="73352" y="119758"/>
                  <a:pt x="53654" y="131159"/>
                </a:cubicBezTo>
                <a:cubicBezTo>
                  <a:pt x="36024" y="142046"/>
                  <a:pt x="39148" y="161963"/>
                  <a:pt x="39148" y="161963"/>
                </a:cubicBezTo>
                <a:cubicBezTo>
                  <a:pt x="39148" y="161963"/>
                  <a:pt x="0" y="169574"/>
                  <a:pt x="0" y="209493"/>
                </a:cubicBezTo>
                <a:cubicBezTo>
                  <a:pt x="1076" y="250031"/>
                  <a:pt x="42262" y="249022"/>
                  <a:pt x="42262" y="249022"/>
                </a:cubicBezTo>
                <a:lnTo>
                  <a:pt x="196310" y="249431"/>
                </a:lnTo>
                <a:cubicBezTo>
                  <a:pt x="196310" y="249431"/>
                  <a:pt x="233182" y="249860"/>
                  <a:pt x="239897" y="211874"/>
                </a:cubicBezTo>
                <a:cubicBezTo>
                  <a:pt x="242497" y="170412"/>
                  <a:pt x="202444" y="162220"/>
                  <a:pt x="202444" y="162220"/>
                </a:cubicBezTo>
                <a:close/>
              </a:path>
              <a:path w="304800" h="304800">
                <a:moveTo>
                  <a:pt x="297694" y="124130"/>
                </a:moveTo>
                <a:cubicBezTo>
                  <a:pt x="297694" y="124130"/>
                  <a:pt x="302257" y="62751"/>
                  <a:pt x="246012" y="55740"/>
                </a:cubicBezTo>
                <a:cubicBezTo>
                  <a:pt x="197796" y="50816"/>
                  <a:pt x="182537" y="96212"/>
                  <a:pt x="182537" y="96212"/>
                </a:cubicBezTo>
                <a:cubicBezTo>
                  <a:pt x="182537" y="96212"/>
                  <a:pt x="210626" y="112509"/>
                  <a:pt x="211817" y="156562"/>
                </a:cubicBezTo>
                <a:cubicBezTo>
                  <a:pt x="229676" y="161925"/>
                  <a:pt x="248707" y="176660"/>
                  <a:pt x="249307" y="211188"/>
                </a:cubicBezTo>
                <a:lnTo>
                  <a:pt x="291560" y="211341"/>
                </a:lnTo>
                <a:cubicBezTo>
                  <a:pt x="291560" y="211341"/>
                  <a:pt x="328432" y="211769"/>
                  <a:pt x="335147" y="173784"/>
                </a:cubicBezTo>
                <a:cubicBezTo>
                  <a:pt x="337747" y="132302"/>
                  <a:pt x="297694" y="124130"/>
                  <a:pt x="297694" y="12413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1471170" y="1404968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专项资金申报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50961" y="3391770"/>
            <a:ext cx="4622850" cy="99722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与西藏大学、职业技术学院共建实训基地，获取藏药研发、唐卡数字化等领域的专业技术支持，提升服务产品附加值。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50961" y="3052871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产学研合作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71170" y="4752985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行业协会联动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政策支持与资源整合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569374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78104" y="1880144"/>
            <a:ext cx="10937202" cy="104041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开展高原服务业的适应性分析：针对高原反应等特殊因素，为旅游服务设计健康筛查-应急响应全流程预案，投保专项商业保险分散风险。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建立需求动态监测机制：通过问卷星等工具定期收集客户反馈，及时调整服务内容（如增加氧吧设施、缩短徒步行程）。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4345" y="1415196"/>
            <a:ext cx="4078642" cy="53887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市场风险评估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8104" y="3609741"/>
            <a:ext cx="11037419" cy="101328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严格执行《西藏生态安全屏障保护条例》，生态旅游项目采用预约限流制，确保环境承载力范围内运营。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开发碳积分兑换系统：游客参与垃圾回收等环保行为可兑换藏香制作体验等增值服务，实现商业价值与生态效益双赢。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4345" y="3160943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生态保护与效益平衡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8104" y="5346136"/>
            <a:ext cx="11037419" cy="10732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实施"1+N"师徒制：每位创业大学生需培养3名农牧民掌握服务技能（如民宿管家、导游），既解决用工问题又带动就业。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设立技能提升基金：每年提取5%利润用于员工赴内地学习酒店管理、电商运营等课程，保持团队专业竞争力。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4345" y="4927239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人才梯队建设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763829" y="3294450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763829" y="5060746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风险控制与可持续发展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088617"/>
            <a:ext cx="5517268" cy="28936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000">
                <a:solidFill>
                  <a:srgbClr val="43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案例分析与实践指导</a:t>
            </a:r>
            <a:endParaRPr lang="en-US" sz="5000">
              <a:solidFill>
                <a:srgbClr val="43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西藏本地成功案例解析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6800" y="2101906"/>
            <a:ext cx="3905833" cy="12624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从水果店亏损140万到聚焦会务会展实现年入百万，展现西藏创业者如何通过市场研判及时调整赛道，依托政府孵化基地资源实现逆袭。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武旗文化传播转型案例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88535" y="2168441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分析该毕业生如何整合西藏特色农产品与微商模式，建立从种植到销售的完整产业链，实现藏辣椒跨区域销售。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88535" y="513578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研究传统食品现代化转型路径，包括标准化生产流程设计、分店管理模式及民族文化IP打造策略。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达娃措姆"温吉如"辣椒品牌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74" y="516436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解读其克服身体障碍，同时运营农产品公司和广告传媒公司的双轨模式，重点剖析残疾人创业政策扶持体系。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边巴次仁残疾人创业案例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/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8535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洛桑未朗糌粑加工连锁案例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国内典型企业经验分享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t="12777" b="12777"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海底捞服务标准化体系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拆解其"变态服务"背后的员工培训机制、数字化管理系统及供应链建设经验，适配西藏服务业人力特点。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携程文旅融合项目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分析其"旅游+文化"产品开发逻辑，重点学习非遗体验项目包装、目的地IP孵化等可移植经验。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美团本地生活服务生态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研究平台型企业如何构建商户赋能体系，包括流量分配算法、商户数字化工具包及区域代理制度设计。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学生创业项目模拟演练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95363" y="5019688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255856" y="349497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6255856" y="5021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TextBox 6"/>
          <p:cNvSpPr txBox="1"/>
          <p:nvPr/>
        </p:nvSpPr>
        <p:spPr>
          <a:xfrm>
            <a:off x="1530231" y="3789727"/>
            <a:ext cx="4238625" cy="120138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模拟政府会议承办场景，涵盖预算编制、供应商管理、现场执行等26个关键节点操作训练。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0231" y="3241079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会展活动全流程沙盘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0231" y="5344377"/>
            <a:ext cx="4238625" cy="127213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分组运营模拟店铺，进行选品分析、详情页制作、直播话术设计及ROI测算等实操训练。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0231" y="478608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农牧产品电商实战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07882" y="3785711"/>
            <a:ext cx="4238625" cy="120540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以西藏传统节日为题材，完成从文化元素提取、体验动线设计到定价策略制定的完整开发流程。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07882" y="3237063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文旅产品设计工作坊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9863" y="3546688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89863" y="5087619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50355" y="3554253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95363" y="3468356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7107882" y="5350628"/>
            <a:ext cx="4238625" cy="12658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运用CRM系统进行客户画像分析、服务流程再造及私域流量运营方案制定，配套ERP软件操作考核。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07882" y="477979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服务企业数字化升级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50355" y="5081071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8688" y="1404052"/>
            <a:ext cx="5393003" cy="16073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255856" y="1404052"/>
            <a:ext cx="5370101" cy="160735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2658" y="2092305"/>
            <a:ext cx="8526780" cy="15868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>
                <a:solidFill>
                  <a:srgbClr val="43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9600">
              <a:solidFill>
                <a:srgbClr val="43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379851" y="3873151"/>
            <a:ext cx="5432393" cy="594646"/>
          </a:xfrm>
          <a:prstGeom prst="rect">
            <a:avLst/>
          </a:prstGeom>
          <a:solidFill>
            <a:srgbClr val="FFEEBC">
              <a:alpha val="10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3394138" y="3970401"/>
            <a:ext cx="2244662" cy="3988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28600" algn="ctr">
              <a:lnSpc>
                <a:spcPct val="80000"/>
              </a:lnSpc>
            </a:pPr>
            <a:r>
              <a:rPr 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200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6179" y="3970401"/>
            <a:ext cx="2791778" cy="4001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28600" algn="ctr">
              <a:lnSpc>
                <a:spcPct val="80000"/>
              </a:lnSpc>
            </a:pPr>
            <a:r>
              <a:rPr 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2025-10-13</a:t>
            </a:r>
            <a:endParaRPr lang="en-US" sz="200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088617"/>
            <a:ext cx="5517268" cy="28936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000">
                <a:solidFill>
                  <a:srgbClr val="43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现代服务产业概述</a:t>
            </a:r>
            <a:endParaRPr lang="en-US" sz="5000">
              <a:solidFill>
                <a:srgbClr val="43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定义与核心特征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知识密集型导向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跨界融合趋势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高附加值属性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现代服务业以专业知识和技术创新为核心驱动力，强调数字化、智能化技术应用，如大数据分析、云计算、区块链等，显著区别于传统劳动密集型服务模式。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通过整合产业链上下游资源，提供定制化、高体验感的服务产品（如金融科技、智慧文旅），实现服务价值倍增，推动区域经济结构升级。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打破行业边界，形成“服务+制造”“服务+农业”等复合业态（如电商物流一体化、文旅康养融合），催生新商业模式和就业机会。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现代服务业的分类与范畴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91146" y="1695258"/>
            <a:ext cx="2736832" cy="4438016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16419" y="3095761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涵盖研发设计（如高原特色产品包装创新）、供应链金融（西藏特色产业信贷服务）、节能环保技术咨询等，直接支撑实体产业提质增效。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347583" y="1695258"/>
            <a:ext cx="2736832" cy="4445491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195862" y="1695258"/>
            <a:ext cx="2736832" cy="4445491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9072032" y="1695258"/>
            <a:ext cx="2736832" cy="4445491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grpSp>
        <p:nvGrpSpPr>
          <p:cNvPr id="8" name="Group 8"/>
          <p:cNvGrpSpPr/>
          <p:nvPr/>
        </p:nvGrpSpPr>
        <p:grpSpPr>
          <a:xfrm rot="0">
            <a:off x="365344" y="1391221"/>
            <a:ext cx="1167504" cy="720090"/>
            <a:chOff x="365344" y="1391221"/>
            <a:chExt cx="1167504" cy="720090"/>
          </a:xfrm>
        </p:grpSpPr>
        <p:sp>
          <p:nvSpPr>
            <p:cNvPr id="9" name="AutoShape 9"/>
            <p:cNvSpPr/>
            <p:nvPr/>
          </p:nvSpPr>
          <p:spPr>
            <a:xfrm>
              <a:off x="595739" y="139791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65344" y="13912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01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9023545" y="1391221"/>
            <a:ext cx="1167504" cy="720090"/>
            <a:chOff x="9023545" y="1391221"/>
            <a:chExt cx="1167504" cy="720090"/>
          </a:xfrm>
        </p:grpSpPr>
        <p:sp>
          <p:nvSpPr>
            <p:cNvPr id="12" name="AutoShape 12"/>
            <p:cNvSpPr/>
            <p:nvPr/>
          </p:nvSpPr>
          <p:spPr>
            <a:xfrm>
              <a:off x="9253940" y="139791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9023545" y="13912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04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6137478" y="1410271"/>
            <a:ext cx="1167504" cy="720090"/>
            <a:chOff x="6137478" y="1410271"/>
            <a:chExt cx="1167504" cy="720090"/>
          </a:xfrm>
        </p:grpSpPr>
        <p:sp>
          <p:nvSpPr>
            <p:cNvPr id="15" name="AutoShape 15"/>
            <p:cNvSpPr/>
            <p:nvPr/>
          </p:nvSpPr>
          <p:spPr>
            <a:xfrm>
              <a:off x="6367873" y="141696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6137478" y="141027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03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3251411" y="1391221"/>
            <a:ext cx="1167504" cy="720090"/>
            <a:chOff x="3251411" y="1391221"/>
            <a:chExt cx="1167504" cy="720090"/>
          </a:xfrm>
        </p:grpSpPr>
        <p:sp>
          <p:nvSpPr>
            <p:cNvPr id="18" name="AutoShape 18"/>
            <p:cNvSpPr/>
            <p:nvPr/>
          </p:nvSpPr>
          <p:spPr>
            <a:xfrm>
              <a:off x="3481806" y="139791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3251411" y="13912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02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16419" y="2170344"/>
            <a:ext cx="2286284" cy="92541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生产性服务业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61965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包括智慧旅游（如“数字西藏”文旅平台）、健康养老（藏医药康养服务）、社区电商（农牧区冷链配送）等，满足消费升级需求。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561965" y="2170344"/>
            <a:ext cx="2286284" cy="9328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生活性服务业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458552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以跨境电商（西藏特产国际直播带货）、共享经济（民宿短租平台）、元宇宙文旅（虚拟布达拉宫体验）为代表，依托数字技术重构服务场景。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458552" y="2170344"/>
            <a:ext cx="2286284" cy="9328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新兴数字服务业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296623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涉及教育医疗（远程医疗协作网）、文化体育（非遗数字化保护）、绿色物流（清洁能源货运）等领域，兼具社会效益与市场潜力。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296623" y="2170344"/>
            <a:ext cx="2286284" cy="9328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公共性服务业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8434" y="1792224"/>
            <a:ext cx="4621118" cy="41775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高速增长行业表现亮眼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文化、体育和娱乐业（32.4%）与交通运输、仓储和邮政业（33.1%）营收增速领跑全区， 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反映文旅复苏和物流需求激增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数字化转型成效显著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信息传输、软件和信息技术服务业增加值同比增长22.0%， 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凸显西藏服务业新动能加速成长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整体盈利水平改善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规上服务业利润总额达1.07亿元（扭亏为盈），盈利面52.4%， 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政策支持与企业效能提升双重驱动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税收贡献大幅提升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应交增值税增长124.0%， 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显示服务业规模扩张与规范化经营同步推进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现代服务业在西藏的发展现状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088617"/>
            <a:ext cx="5517268" cy="28936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000">
                <a:solidFill>
                  <a:srgbClr val="4315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现代服务产业的市场需求分析</a:t>
            </a:r>
            <a:endParaRPr lang="en-US" sz="5000">
              <a:solidFill>
                <a:srgbClr val="4315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旅游服务需求旺盛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高原特殊环境催生健康管理、藏医养生等细分领域，本地市场对康养服务、远程医疗咨询等现代服务需求逐步显现。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健康养老产业潜力大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物流与电商配套不足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受地理条件限制，冷链物流、跨境电商、农产品上行等环节存在明显短板，亟需专业化物流解决方案和数字化运营人才支撑。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西藏作为世界级旅游目的地，对高端导游、文化解说、生态旅游规划等专业化服务需求持续增长，需培养具备藏汉双语能力和文化素养的复合型人才。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西藏本地市场需求特点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8417" r="8417"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国内现代服务业发展趋势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数字化转型加速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人工智能、大数据在金融、教育、医疗等领域的深度应用，推动线上咨询、智能客服、云服务等新兴岗位需求激增。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绿色服务理念普及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碳中和目标下，碳资产管理、ESG咨询、可持续旅游设计等绿色服务成为行业新增长点，要求从业者掌握环保政策与技术知识。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个性化定制服务崛起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消费升级驱动下，私人健身教练、高端家政、非遗文化定制体验等细分领域呈现爆发式增长，强调服务差异化与用户黏性。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区域协同服务网络形成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城市群发展战略促进跨区域法律咨询、财税外包、人力资源共享等专业化服务联盟的建立，需培养具备跨地域协作能力的团队。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A1803"/>
      </a:dk1>
      <a:lt1>
        <a:srgbClr val="FFFFFF"/>
      </a:lt1>
      <a:dk2>
        <a:srgbClr val="44546A"/>
      </a:dk2>
      <a:lt2>
        <a:srgbClr val="F2F2F2"/>
      </a:lt2>
      <a:accent1>
        <a:srgbClr val="FEB238"/>
      </a:accent1>
      <a:accent2>
        <a:srgbClr val="F69936"/>
      </a:accent2>
      <a:accent3>
        <a:srgbClr val="E69C3A"/>
      </a:accent3>
      <a:accent4>
        <a:srgbClr val="E78F3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4447</Words>
  <Application>WPS 演示</Application>
  <PresentationFormat>On-screen Show (4:3)</PresentationFormat>
  <Paragraphs>354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3</cp:revision>
  <dcterms:created xsi:type="dcterms:W3CDTF">2006-08-16T00:00:00Z</dcterms:created>
  <dcterms:modified xsi:type="dcterms:W3CDTF">2025-10-14T03:48:42Z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120e2c5b51b09f30a40da76d1afaa0a2_1760342735_24af57e0593353706222d9d710660b79","ReservedCode1":"97022cefa147a0580995e0777f0bf4764d51988815381cc4b4898c22c484e7fb","ContentPropagator":"001191110000802100433B10001","PropagateID":"120e2c5b51b09f30a40da76d1afaa0a2_1760342735_24af57e0593353706222d9d710660b79","ReservedCode2":"97022cefa147a0580995e0777f0bf4764d51988815381cc4b4898c22c484e7fb"}</vt:lpwstr>
  </property>
  <property fmtid="{D5CDD505-2E9C-101B-9397-08002B2CF9AE}" pid="3" name="ICV">
    <vt:lpwstr>F3FC0AB3EF1B4B319D4C5BEE6016894A_12</vt:lpwstr>
  </property>
  <property fmtid="{D5CDD505-2E9C-101B-9397-08002B2CF9AE}" pid="4" name="KSOProductBuildVer">
    <vt:lpwstr>2052-12.1.0.22529</vt:lpwstr>
  </property>
</Properties>
</file>